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52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97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52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7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84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58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04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50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63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59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58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0D5778-95DD-463D-B12C-2A674B52C293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AF8E5-B474-4282-B155-61FD28507C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6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Menschliches Gesicht, Screenshot, Person enthält.&#10;&#10;KI-generierte Inhalte können fehlerhaft sein.">
            <a:extLst>
              <a:ext uri="{FF2B5EF4-FFF2-40B4-BE49-F238E27FC236}">
                <a16:creationId xmlns:a16="http://schemas.microsoft.com/office/drawing/2014/main" id="{8A118556-FF45-3891-FDE2-BD035F236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0477C5B-7194-7C1B-DE87-F8CB827C19EB}"/>
              </a:ext>
            </a:extLst>
          </p:cNvPr>
          <p:cNvSpPr txBox="1"/>
          <p:nvPr/>
        </p:nvSpPr>
        <p:spPr>
          <a:xfrm>
            <a:off x="544788" y="429995"/>
            <a:ext cx="453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000" dirty="0">
                <a:effectLst/>
                <a:latin typeface="+mj-lt"/>
                <a:ea typeface="Times New Roman" panose="02020603050405020304" pitchFamily="18" charset="0"/>
              </a:rPr>
              <a:t>Die </a:t>
            </a:r>
            <a:r>
              <a:rPr lang="de-DE" sz="1000" b="1" dirty="0">
                <a:effectLst/>
                <a:latin typeface="+mj-lt"/>
                <a:ea typeface="Times New Roman" panose="02020603050405020304" pitchFamily="18" charset="0"/>
              </a:rPr>
              <a:t>Clemens-August-Klinik</a:t>
            </a:r>
            <a:r>
              <a:rPr lang="de-DE" sz="1000" dirty="0">
                <a:effectLst/>
                <a:latin typeface="+mj-lt"/>
                <a:ea typeface="Times New Roman" panose="02020603050405020304" pitchFamily="18" charset="0"/>
              </a:rPr>
              <a:t> ist ein Fachkrankenhaus für Psychiatrie, Psychotherapie und Psychosomatik mit 132 stationären und 16 teilstationären Behandlungsplätzen sowie einer angeschlossenen Institutsambulanz. Die Indikationsschwerpunkte liegen in den Bereichen Depressionen, Angst- und Zwangsstörungen, posttraumatische Belastungsstörungen, dissoziative Störungen, somatoforme Störungen, Essstörungen und Persönlichkeitsstörungen. Neben Einzel- und Gruppenpsychotherapien werden vielfältige Behandlungsmethoden angeboten wie Kunst-, Tanz-, Körper-, Entspannungs-, Physio- und Ergotherapie. </a:t>
            </a:r>
            <a:endParaRPr lang="de-DE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4C5DE89-B19C-1156-166B-2992D9114B49}"/>
              </a:ext>
            </a:extLst>
          </p:cNvPr>
          <p:cNvSpPr txBox="1"/>
          <p:nvPr/>
        </p:nvSpPr>
        <p:spPr>
          <a:xfrm>
            <a:off x="544787" y="1834954"/>
            <a:ext cx="5411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050" dirty="0">
                <a:effectLst/>
                <a:ea typeface="Times New Roman" panose="02020603050405020304" pitchFamily="18" charset="0"/>
              </a:rPr>
              <a:t>Zur Verstärkung unseres Teams suchen wir Sie zum nächstmöglichen </a:t>
            </a:r>
            <a:r>
              <a:rPr lang="de-DE" sz="1050" dirty="0">
                <a:ea typeface="Times New Roman" panose="02020603050405020304" pitchFamily="18" charset="0"/>
              </a:rPr>
              <a:t>Zeitpunkt als  </a:t>
            </a:r>
            <a:endParaRPr lang="de-DE" sz="105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8EF10C9-7C4E-0CD3-6BF6-26624E41BD92}"/>
              </a:ext>
            </a:extLst>
          </p:cNvPr>
          <p:cNvSpPr txBox="1"/>
          <p:nvPr/>
        </p:nvSpPr>
        <p:spPr>
          <a:xfrm>
            <a:off x="544787" y="2116259"/>
            <a:ext cx="496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Sozialarbeiter / Sozialarbeiterin </a:t>
            </a:r>
            <a:r>
              <a:rPr lang="de-DE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(m/w/d) </a:t>
            </a:r>
            <a:endParaRPr lang="de-DE" sz="18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f</a:t>
            </a:r>
            <a:r>
              <a:rPr lang="de-DE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ür Kliniksozialdienst (20 Std/Woche)</a:t>
            </a:r>
            <a:endParaRPr lang="de-DE" sz="18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308CAF8-A1AA-4366-2C06-795785151906}"/>
              </a:ext>
            </a:extLst>
          </p:cNvPr>
          <p:cNvGrpSpPr/>
          <p:nvPr/>
        </p:nvGrpSpPr>
        <p:grpSpPr>
          <a:xfrm>
            <a:off x="544787" y="2762590"/>
            <a:ext cx="5586188" cy="2412563"/>
            <a:chOff x="551327" y="2960044"/>
            <a:chExt cx="2604247" cy="2570160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F1A6984-6B64-8CB8-FB55-F242AEED4ADE}"/>
                </a:ext>
              </a:extLst>
            </p:cNvPr>
            <p:cNvSpPr txBox="1"/>
            <p:nvPr/>
          </p:nvSpPr>
          <p:spPr>
            <a:xfrm>
              <a:off x="551327" y="3267821"/>
              <a:ext cx="2604247" cy="226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Beratung unserer Patienten und Patientinnen sowie deren Bezugspersonen in sozialen und sozialrechtlichen Fragestellungen</a:t>
              </a:r>
            </a:p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Unterstützung der Patienten und Patientinnen bei der Bewältigung von biopsychosozialen Problemen, die im Zusammenhang mit der Erkrankung und deren Folgen stehen</a:t>
              </a:r>
            </a:p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Koordination von Unterstützungsmaßnahmen zwischen allen am Behandlungsprozess Beteiligten</a:t>
              </a:r>
            </a:p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Mitverantwortlichkeit für die Erstellung und Umsetzung eines Hilfe- und </a:t>
              </a:r>
              <a:r>
                <a:rPr lang="de-DE" sz="1100" dirty="0" err="1">
                  <a:solidFill>
                    <a:srgbClr val="000000"/>
                  </a:solidFill>
                </a:rPr>
                <a:t>Entlassplans</a:t>
              </a:r>
              <a:r>
                <a:rPr lang="de-DE" sz="1100" dirty="0">
                  <a:solidFill>
                    <a:srgbClr val="000000"/>
                  </a:solidFill>
                </a:rPr>
                <a:t> und die Beratung und Organisation der Nachsorge</a:t>
              </a:r>
            </a:p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Kooperative und vernetzte Zusammenarbeit mit allen Berufsgruppen, die am Versorgungsprozess unserer Patienten und Patientinnen beteiligt sind</a:t>
              </a:r>
            </a:p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Aktive Teilnahme an interdisziplinären Teamsitzungen und Patientenbesprechungen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2F378D1-9CF3-71D5-41F1-D7FE4577A0C9}"/>
                </a:ext>
              </a:extLst>
            </p:cNvPr>
            <p:cNvSpPr txBox="1"/>
            <p:nvPr/>
          </p:nvSpPr>
          <p:spPr>
            <a:xfrm>
              <a:off x="551328" y="2960044"/>
              <a:ext cx="17141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b="1" i="0" dirty="0">
                  <a:solidFill>
                    <a:srgbClr val="000000"/>
                  </a:solidFill>
                  <a:effectLst/>
                </a:rPr>
                <a:t>Ihre Aufgaben:</a:t>
              </a:r>
              <a:endParaRPr lang="de-DE" sz="1400" b="1" dirty="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B8144C8-5A6D-7D4D-ED6D-6DA55126D4BE}"/>
              </a:ext>
            </a:extLst>
          </p:cNvPr>
          <p:cNvGrpSpPr/>
          <p:nvPr/>
        </p:nvGrpSpPr>
        <p:grpSpPr>
          <a:xfrm>
            <a:off x="544787" y="5335234"/>
            <a:ext cx="5586190" cy="1585049"/>
            <a:chOff x="3325311" y="2960044"/>
            <a:chExt cx="2981361" cy="1585049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EC6067C-886A-543A-BE65-6143867909D2}"/>
                </a:ext>
              </a:extLst>
            </p:cNvPr>
            <p:cNvSpPr txBox="1"/>
            <p:nvPr/>
          </p:nvSpPr>
          <p:spPr>
            <a:xfrm>
              <a:off x="3325312" y="3267820"/>
              <a:ext cx="298136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Studium der Sozialen Arbeit</a:t>
              </a:r>
            </a:p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Beratungserfahrung im Kliniksozialdienst sowie Erfahrung mit der Arbeit psychisch erkrankter Menschen sind wünschenswert</a:t>
              </a:r>
            </a:p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Fundierte Kenntnisse in der Sozialgesetzgebung und der Leistungen der Teilhabe</a:t>
              </a:r>
            </a:p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Beratungskompetenz, Flexibilität und eigenverantwortliche Arbeitsweise</a:t>
              </a:r>
            </a:p>
            <a:p>
              <a:pPr marL="34290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</a:rPr>
                <a:t>Kooperations- und Kommunikationsfähigkeit und die Bereitschaft zur Zusammenarbeit in einem multidisziplinären Team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471F28-C42F-8193-5A32-F76AAD80899F}"/>
                </a:ext>
              </a:extLst>
            </p:cNvPr>
            <p:cNvSpPr txBox="1"/>
            <p:nvPr/>
          </p:nvSpPr>
          <p:spPr>
            <a:xfrm>
              <a:off x="3325311" y="2960044"/>
              <a:ext cx="182368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b="1" i="0" dirty="0">
                  <a:solidFill>
                    <a:srgbClr val="000000"/>
                  </a:solidFill>
                  <a:effectLst/>
                </a:rPr>
                <a:t>Ihr Profil:</a:t>
              </a:r>
              <a:endParaRPr lang="de-DE" sz="1400" b="1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6B350F4-9EE9-8B80-3CAA-4E633263AF52}"/>
              </a:ext>
            </a:extLst>
          </p:cNvPr>
          <p:cNvGrpSpPr/>
          <p:nvPr/>
        </p:nvGrpSpPr>
        <p:grpSpPr>
          <a:xfrm>
            <a:off x="544787" y="7105244"/>
            <a:ext cx="4837108" cy="2600712"/>
            <a:chOff x="457012" y="6945153"/>
            <a:chExt cx="4837108" cy="2600712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B911464-D4CE-2B43-5A5A-4431385D0781}"/>
                </a:ext>
              </a:extLst>
            </p:cNvPr>
            <p:cNvSpPr txBox="1"/>
            <p:nvPr/>
          </p:nvSpPr>
          <p:spPr>
            <a:xfrm>
              <a:off x="544787" y="6945153"/>
              <a:ext cx="20111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400" b="1" i="0" dirty="0">
                  <a:solidFill>
                    <a:srgbClr val="000000"/>
                  </a:solidFill>
                  <a:effectLst/>
                </a:rPr>
                <a:t>Unser Angebot:</a:t>
              </a:r>
              <a:endParaRPr lang="de-DE" sz="1400" b="1" dirty="0"/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CDA20F62-060E-63FF-3255-6DDDFEBA9EE6}"/>
                </a:ext>
              </a:extLst>
            </p:cNvPr>
            <p:cNvSpPr txBox="1"/>
            <p:nvPr/>
          </p:nvSpPr>
          <p:spPr>
            <a:xfrm>
              <a:off x="457012" y="7252930"/>
              <a:ext cx="4837108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E</a:t>
              </a: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in interessantes und abwechslungsreiches Aufgabengebiet mit einem hohen Maß an Selbstständigkeit und Verantwortung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Zusammenarbeit in einem interdisziplinären Team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Vergütung nach den Arbeitsvertragsrichtlinien der Caritas (AVR-C)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Übernahme der betrieblichen Altersvorsorge (KZVK)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Firmenfitness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Dienstradleasing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Vermögenswirksame Leistungen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Möglichkeit der privaten Entgeltumwandlung zur Altersvorsorge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Urlaubs- und Weihnachtsgeld gemäß AVR-C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30 Urlaubstage (bei einer 5-Tage-Woche) </a:t>
              </a:r>
              <a:b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</a:b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bis zu 2 Regenerationstage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de-DE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Regelmäßige Arbeitszeiten</a:t>
              </a:r>
              <a:endParaRPr lang="de-DE" sz="1100" dirty="0"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34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299</Words>
  <Application>Microsoft Office PowerPoint</Application>
  <PresentationFormat>A4-Papier (210 x 297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Symbol</vt:lpstr>
      <vt:lpstr>Times New Roman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Stuke Karina</dc:creator>
  <cp:lastModifiedBy>Moller Antje</cp:lastModifiedBy>
  <cp:revision>29</cp:revision>
  <cp:lastPrinted>2025-08-21T05:59:19Z</cp:lastPrinted>
  <dcterms:created xsi:type="dcterms:W3CDTF">2024-06-10T07:47:54Z</dcterms:created>
  <dcterms:modified xsi:type="dcterms:W3CDTF">2026-01-19T08:26:15Z</dcterms:modified>
</cp:coreProperties>
</file>